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72" r:id="rId6"/>
    <p:sldId id="267" r:id="rId7"/>
    <p:sldId id="273" r:id="rId8"/>
    <p:sldId id="268" r:id="rId9"/>
    <p:sldId id="274" r:id="rId10"/>
    <p:sldId id="269" r:id="rId11"/>
    <p:sldId id="275" r:id="rId12"/>
    <p:sldId id="263" r:id="rId13"/>
    <p:sldId id="264" r:id="rId14"/>
    <p:sldId id="265" r:id="rId15"/>
    <p:sldId id="259" r:id="rId16"/>
    <p:sldId id="260" r:id="rId17"/>
    <p:sldId id="261" r:id="rId18"/>
    <p:sldId id="262" r:id="rId19"/>
    <p:sldId id="276" r:id="rId20"/>
    <p:sldId id="277" r:id="rId21"/>
    <p:sldId id="278" r:id="rId22"/>
    <p:sldId id="279" r:id="rId23"/>
    <p:sldId id="280" r:id="rId24"/>
    <p:sldId id="281" r:id="rId25"/>
    <p:sldId id="282" r:id="rId26"/>
    <p:sldId id="283" r:id="rId27"/>
    <p:sldId id="284" r:id="rId28"/>
    <p:sldId id="296" r:id="rId29"/>
    <p:sldId id="285" r:id="rId30"/>
    <p:sldId id="286" r:id="rId31"/>
    <p:sldId id="287" r:id="rId32"/>
    <p:sldId id="288" r:id="rId33"/>
    <p:sldId id="289" r:id="rId34"/>
    <p:sldId id="290" r:id="rId35"/>
    <p:sldId id="291" r:id="rId36"/>
    <p:sldId id="292" r:id="rId37"/>
    <p:sldId id="293" r:id="rId38"/>
    <p:sldId id="294" r:id="rId39"/>
    <p:sldId id="295" r:id="rId40"/>
    <p:sldId id="399" r:id="rId41"/>
    <p:sldId id="400" r:id="rId42"/>
    <p:sldId id="401" r:id="rId43"/>
    <p:sldId id="402" r:id="rId44"/>
    <p:sldId id="403" r:id="rId45"/>
    <p:sldId id="404" r:id="rId46"/>
    <p:sldId id="406" r:id="rId47"/>
    <p:sldId id="405" r:id="rId48"/>
    <p:sldId id="435" r:id="rId49"/>
    <p:sldId id="436" r:id="rId50"/>
    <p:sldId id="437" r:id="rId51"/>
    <p:sldId id="300" r:id="rId52"/>
    <p:sldId id="305" r:id="rId53"/>
    <p:sldId id="304" r:id="rId54"/>
    <p:sldId id="301" r:id="rId55"/>
    <p:sldId id="302" r:id="rId56"/>
    <p:sldId id="298" r:id="rId57"/>
    <p:sldId id="303"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33" r:id="rId75"/>
    <p:sldId id="334" r:id="rId76"/>
    <p:sldId id="335" r:id="rId77"/>
    <p:sldId id="336" r:id="rId78"/>
    <p:sldId id="322" r:id="rId79"/>
    <p:sldId id="323" r:id="rId80"/>
    <p:sldId id="324" r:id="rId81"/>
    <p:sldId id="325" r:id="rId82"/>
    <p:sldId id="326" r:id="rId83"/>
    <p:sldId id="327" r:id="rId84"/>
    <p:sldId id="328" r:id="rId85"/>
    <p:sldId id="329" r:id="rId86"/>
    <p:sldId id="330" r:id="rId87"/>
    <p:sldId id="331" r:id="rId88"/>
    <p:sldId id="332" r:id="rId89"/>
    <p:sldId id="337" r:id="rId90"/>
    <p:sldId id="340" r:id="rId91"/>
    <p:sldId id="341" r:id="rId92"/>
    <p:sldId id="338" r:id="rId93"/>
    <p:sldId id="434" r:id="rId94"/>
    <p:sldId id="346" r:id="rId95"/>
    <p:sldId id="347" r:id="rId96"/>
    <p:sldId id="348" r:id="rId97"/>
    <p:sldId id="349" r:id="rId98"/>
    <p:sldId id="350" r:id="rId99"/>
    <p:sldId id="351" r:id="rId100"/>
    <p:sldId id="352" r:id="rId101"/>
    <p:sldId id="353" r:id="rId102"/>
    <p:sldId id="354" r:id="rId103"/>
    <p:sldId id="355" r:id="rId104"/>
    <p:sldId id="343" r:id="rId105"/>
    <p:sldId id="344" r:id="rId106"/>
    <p:sldId id="34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90" r:id="rId135"/>
    <p:sldId id="383" r:id="rId136"/>
    <p:sldId id="391" r:id="rId137"/>
    <p:sldId id="384" r:id="rId138"/>
    <p:sldId id="392" r:id="rId139"/>
    <p:sldId id="385" r:id="rId140"/>
    <p:sldId id="393" r:id="rId141"/>
    <p:sldId id="386" r:id="rId142"/>
    <p:sldId id="387" r:id="rId143"/>
    <p:sldId id="394" r:id="rId144"/>
    <p:sldId id="388" r:id="rId145"/>
    <p:sldId id="389" r:id="rId146"/>
    <p:sldId id="395" r:id="rId147"/>
    <p:sldId id="396" r:id="rId148"/>
    <p:sldId id="397" r:id="rId149"/>
    <p:sldId id="398"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38" r:id="rId168"/>
    <p:sldId id="439" r:id="rId169"/>
    <p:sldId id="424" r:id="rId170"/>
    <p:sldId id="425" r:id="rId171"/>
    <p:sldId id="426" r:id="rId172"/>
    <p:sldId id="427" r:id="rId173"/>
    <p:sldId id="428" r:id="rId174"/>
    <p:sldId id="429" r:id="rId175"/>
    <p:sldId id="430" r:id="rId176"/>
    <p:sldId id="431" r:id="rId177"/>
    <p:sldId id="432" r:id="rId178"/>
    <p:sldId id="433" r:id="rId1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32"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2" Type="http://schemas.openxmlformats.org/officeDocument/2006/relationships/tableStyles" Target="tableStyles.xml"/><Relationship Id="rId181" Type="http://schemas.openxmlformats.org/officeDocument/2006/relationships/viewProps" Target="viewProps.xml"/><Relationship Id="rId180" Type="http://schemas.openxmlformats.org/officeDocument/2006/relationships/presProps" Target="presProps.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D92BC-42A9-434B-8530-ADBF4485E40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0D92BC-42A9-434B-8530-ADBF4485E407}"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289F9E-9962-4B7B-BA18-A15907CCC6B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1.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2.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0.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5.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6.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7.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8.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9.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5.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8.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1.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7.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8.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9.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 TargetMode="Externa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olf ball near cup on putting green outdoors"/>
          <p:cNvPicPr>
            <a:picLocks noChangeAspect="1"/>
          </p:cNvPicPr>
          <p:nvPr/>
        </p:nvPicPr>
        <p:blipFill rotWithShape="1">
          <a:blip r:embed="rId1">
            <a:duotone>
              <a:schemeClr val="accent1">
                <a:shade val="45000"/>
                <a:satMod val="135000"/>
              </a:schemeClr>
              <a:prstClr val="white"/>
            </a:duotone>
          </a:blip>
          <a:srcRect l="9091" t="17589" b="5802"/>
          <a:stretch>
            <a:fillRect/>
          </a:stretch>
        </p:blipFill>
        <p:spPr>
          <a:xfrm>
            <a:off x="1" y="10"/>
            <a:ext cx="12191999" cy="6857990"/>
          </a:xfrm>
          <a:prstGeom prst="rect">
            <a:avLst/>
          </a:prstGeom>
        </p:spPr>
      </p:pic>
      <p:sp>
        <p:nvSpPr>
          <p:cNvPr id="9" name="Isosceles Triangle 8"/>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p:cNvSpPr>
            <a:spLocks noGrp="1" noRot="1" noChangeAspect="1" noMove="1" noResize="1" noEditPoints="1" noAdjustHandles="1" noChangeArrowheads="1" noChangeShapeType="1" noTextEdit="1"/>
          </p:cNvSpPr>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p:cNvSpPr>
            <a:spLocks noGrp="1" noRot="1" noChangeAspect="1" noMove="1" noResize="1" noEditPoints="1" noAdjustHandles="1" noChangeArrowheads="1" noChangeShapeType="1" noTextEdit="1"/>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p:cNvSpPr>
            <a:spLocks noGrp="1" noRot="1" noChangeAspect="1" noMove="1" noResize="1" noEditPoints="1" noAdjustHandles="1" noChangeArrowheads="1" noChangeShapeType="1" noTextEdit="1"/>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a:spLocks noGrp="1" noRot="1" noChangeAspect="1" noMove="1" noResize="1" noEditPoints="1" noAdjustHandles="1" noChangeArrowheads="1" noChangeShapeType="1" noTextEdit="1"/>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91450" y="1678665"/>
            <a:ext cx="4482553" cy="2369131"/>
          </a:xfrm>
        </p:spPr>
        <p:txBody>
          <a:bodyPr>
            <a:normAutofit/>
          </a:bodyPr>
          <a:lstStyle/>
          <a:p>
            <a:r>
              <a:rPr lang="en-US" dirty="0"/>
              <a:t>Course Details</a:t>
            </a:r>
            <a:endParaRPr lang="en-US"/>
          </a:p>
        </p:txBody>
      </p:sp>
      <p:sp>
        <p:nvSpPr>
          <p:cNvPr id="3" name="Subtitle 2"/>
          <p:cNvSpPr>
            <a:spLocks noGrp="1"/>
          </p:cNvSpPr>
          <p:nvPr>
            <p:ph type="subTitle" idx="1"/>
          </p:nvPr>
        </p:nvSpPr>
        <p:spPr>
          <a:xfrm>
            <a:off x="4788276" y="4050832"/>
            <a:ext cx="4485725" cy="1096899"/>
          </a:xfrm>
        </p:spPr>
        <p:txBody>
          <a:bodyPr>
            <a:normAutofit/>
          </a:bodyPr>
          <a:lstStyle/>
          <a:p>
            <a:r>
              <a:rPr lang="en-US" dirty="0"/>
              <a:t>DevOps with AWS</a:t>
            </a:r>
            <a:endParaRPr lang="en-US"/>
          </a:p>
        </p:txBody>
      </p:sp>
      <p:sp>
        <p:nvSpPr>
          <p:cNvPr id="23" name="Rectangle 27"/>
          <p:cNvSpPr>
            <a:spLocks noGrp="1" noRot="1" noChangeAspect="1" noMove="1" noResize="1" noEditPoints="1" noAdjustHandles="1" noChangeArrowheads="1" noChangeShapeType="1" noTextEdit="1"/>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a:spLocks noGrp="1" noRot="1" noChangeAspect="1" noMove="1" noResize="1" noEditPoints="1" noAdjustHandles="1" noChangeArrowheads="1" noChangeShapeType="1" noTextEdit="1"/>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a:spLocks noGrp="1" noRot="1" noChangeAspect="1" noMove="1" noResize="1" noEditPoints="1" noAdjustHandles="1" noChangeArrowheads="1" noChangeShapeType="1" noTextEdit="1"/>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a:spLocks noGrp="1" noRot="1" noChangeAspect="1" noMove="1" noResize="1" noEditPoints="1" noAdjustHandles="1" noChangeArrowheads="1" noChangeShapeType="1" noTextEdit="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model</a:t>
            </a:r>
            <a:endParaRPr lang="en-US" dirty="0"/>
          </a:p>
        </p:txBody>
      </p:sp>
      <p:sp>
        <p:nvSpPr>
          <p:cNvPr id="3" name="Content Placeholder 2"/>
          <p:cNvSpPr>
            <a:spLocks noGrp="1"/>
          </p:cNvSpPr>
          <p:nvPr>
            <p:ph idx="1"/>
          </p:nvPr>
        </p:nvSpPr>
        <p:spPr/>
        <p:txBody>
          <a:bodyPr/>
          <a:lstStyle/>
          <a:p>
            <a:r>
              <a:rPr lang="en-US" b="0" i="0" dirty="0">
                <a:solidFill>
                  <a:srgbClr val="374151"/>
                </a:solidFill>
                <a:effectLst/>
                <a:latin typeface="Söhne"/>
              </a:rPr>
              <a:t>Kanban is a project management method that originated in the manufacturing industry but has been widely adopted in software development and other knowledge work domains.</a:t>
            </a:r>
            <a:endParaRPr lang="en-US" b="0" i="0" dirty="0">
              <a:solidFill>
                <a:srgbClr val="374151"/>
              </a:solidFill>
              <a:effectLst/>
              <a:latin typeface="Söhne"/>
            </a:endParaRPr>
          </a:p>
          <a:p>
            <a:r>
              <a:rPr lang="en-US" b="0" i="0" dirty="0">
                <a:solidFill>
                  <a:srgbClr val="374151"/>
                </a:solidFill>
                <a:effectLst/>
                <a:latin typeface="Söhne"/>
              </a:rPr>
              <a:t> It provides a visual framework for managing tasks and workflows, promoting efficiency, transparency, and continuous </a:t>
            </a:r>
            <a:r>
              <a:rPr lang="en-US" b="0" i="0" dirty="0" err="1">
                <a:solidFill>
                  <a:srgbClr val="374151"/>
                </a:solidFill>
                <a:effectLst/>
                <a:latin typeface="Söhne"/>
              </a:rPr>
              <a:t>improvemen</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584960"/>
            <a:ext cx="9941259" cy="256296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056640" y="599440"/>
            <a:ext cx="9838916" cy="51229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30960"/>
            <a:ext cx="9941259" cy="323947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and GitHub commands</a:t>
            </a:r>
            <a:endParaRPr lang="en-US" dirty="0"/>
          </a:p>
        </p:txBody>
      </p:sp>
      <p:sp>
        <p:nvSpPr>
          <p:cNvPr id="3" name="Content Placeholder 2"/>
          <p:cNvSpPr>
            <a:spLocks noGrp="1"/>
          </p:cNvSpPr>
          <p:nvPr>
            <p:ph idx="1"/>
          </p:nvPr>
        </p:nvSpPr>
        <p:spPr>
          <a:xfrm>
            <a:off x="677334" y="1409700"/>
            <a:ext cx="8596668" cy="5448299"/>
          </a:xfrm>
        </p:spPr>
        <p:txBody>
          <a:bodyPr>
            <a:noAutofit/>
          </a:bodyPr>
          <a:lstStyle/>
          <a:p>
            <a:r>
              <a:rPr lang="en-US" sz="1400" dirty="0"/>
              <a:t>What is Git and what are its benefits?</a:t>
            </a:r>
            <a:endParaRPr lang="en-US" sz="1400" dirty="0"/>
          </a:p>
          <a:p>
            <a:r>
              <a:rPr lang="en-US" sz="1400" dirty="0"/>
              <a:t>Git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endParaRPr lang="en-US" sz="1400" dirty="0"/>
          </a:p>
          <a:p>
            <a:r>
              <a:rPr lang="en-US" sz="1400" dirty="0"/>
              <a:t>What is GitHub?</a:t>
            </a:r>
            <a:endParaRPr lang="en-US" sz="1400" dirty="0"/>
          </a:p>
          <a:p>
            <a:r>
              <a:rPr lang="en-US" sz="1400" dirty="0"/>
              <a:t>GitHub is a web-based hosting service for Git repositories. It provides a user-friendly interface for developers to manage their Git repositories, collaborate with other developers, and contribute to open-source projects.</a:t>
            </a:r>
            <a:endParaRPr lang="en-US" sz="1400" dirty="0"/>
          </a:p>
          <a:p>
            <a:r>
              <a:rPr lang="en-US" sz="1400" dirty="0"/>
              <a:t>What is a repository?</a:t>
            </a:r>
            <a:endParaRPr lang="en-US" sz="1400" dirty="0"/>
          </a:p>
          <a:p>
            <a:r>
              <a:rPr lang="en-US" sz="1400" dirty="0"/>
              <a:t>A repository, also known as a repo, is a collection of files and directories that make up a project, along with the version history of those files.</a:t>
            </a:r>
            <a:endParaRPr lang="en-US" sz="1400" dirty="0"/>
          </a:p>
          <a:p>
            <a:r>
              <a:rPr lang="en-US" sz="1400" dirty="0"/>
              <a:t>What is a commit in </a:t>
            </a:r>
            <a:r>
              <a:rPr lang="en-US" sz="1400" dirty="0" err="1"/>
              <a:t>Git?A</a:t>
            </a:r>
            <a:r>
              <a:rPr lang="en-US" sz="1400" dirty="0"/>
              <a:t> commit is a snapshot of the changes made to the code in a repository at a particular point in time. Each commit has a unique identifier and a message describing the changes made.</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52500"/>
          </a:xfrm>
        </p:spPr>
        <p:txBody>
          <a:bodyPr/>
          <a:lstStyle/>
          <a:p>
            <a:r>
              <a:rPr lang="en-US" dirty="0"/>
              <a:t>Git and GitHub commands</a:t>
            </a:r>
            <a:endParaRPr lang="en-US" dirty="0"/>
          </a:p>
        </p:txBody>
      </p:sp>
      <p:sp>
        <p:nvSpPr>
          <p:cNvPr id="3" name="Content Placeholder 2"/>
          <p:cNvSpPr>
            <a:spLocks noGrp="1"/>
          </p:cNvSpPr>
          <p:nvPr>
            <p:ph idx="1"/>
          </p:nvPr>
        </p:nvSpPr>
        <p:spPr>
          <a:xfrm>
            <a:off x="677334" y="2160589"/>
            <a:ext cx="8596668" cy="4335461"/>
          </a:xfrm>
        </p:spPr>
        <p:txBody>
          <a:bodyPr>
            <a:normAutofit/>
          </a:bodyPr>
          <a:lstStyle/>
          <a:p>
            <a:r>
              <a:rPr lang="en-US" sz="1800" dirty="0"/>
              <a:t>What is branching in Git?</a:t>
            </a:r>
            <a:endParaRPr lang="en-US" sz="1800" dirty="0"/>
          </a:p>
          <a:p>
            <a:r>
              <a:rPr lang="en-US" sz="1800" dirty="0"/>
              <a:t>Branching is the process of creating a new line of development from an existing branch. It allows developers to work on multiple versions of the same codebase simultaneously, and to experiment with new features without affecting the main branch.</a:t>
            </a:r>
            <a:endParaRPr lang="en-US" dirty="0"/>
          </a:p>
          <a:p>
            <a:r>
              <a:rPr lang="en-US" dirty="0"/>
              <a:t>What is a pull request?</a:t>
            </a:r>
            <a:endParaRPr lang="en-US" dirty="0"/>
          </a:p>
          <a:p>
            <a:r>
              <a:rPr lang="en-US" dirty="0"/>
              <a:t>A pull request is a mechanism for developers to submit changes to a project hosted on GitHub. It allows other developers to review the changes and suggest improvements before they are merged into the main branch.</a:t>
            </a:r>
            <a:endParaRPr lang="en-US" dirty="0"/>
          </a:p>
          <a:p>
            <a:r>
              <a:rPr lang="en-US" dirty="0"/>
              <a:t>How do you resolve merge conflicts in Git?</a:t>
            </a:r>
            <a:endParaRPr lang="en-US" dirty="0"/>
          </a:p>
          <a:p>
            <a:r>
              <a:rPr lang="en-US" dirty="0"/>
              <a:t>Merge conflicts occur when two or more developers make changes to the same file or lines of code. To resolve conflicts, developers must manually edit the affected files and choose which changes to keep and which to discard.</a:t>
            </a:r>
            <a:endParaRPr lang="en-US" dirty="0"/>
          </a:p>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and GitHub Commands</a:t>
            </a:r>
            <a:endParaRPr lang="en-US" dirty="0"/>
          </a:p>
        </p:txBody>
      </p:sp>
      <p:sp>
        <p:nvSpPr>
          <p:cNvPr id="3" name="Content Placeholder 2"/>
          <p:cNvSpPr>
            <a:spLocks noGrp="1"/>
          </p:cNvSpPr>
          <p:nvPr>
            <p:ph idx="1"/>
          </p:nvPr>
        </p:nvSpPr>
        <p:spPr>
          <a:xfrm>
            <a:off x="677334" y="1724025"/>
            <a:ext cx="8596668" cy="4943475"/>
          </a:xfrm>
        </p:spPr>
        <p:txBody>
          <a:bodyPr>
            <a:normAutofit lnSpcReduction="10000"/>
          </a:bodyPr>
          <a:lstStyle/>
          <a:p>
            <a:endParaRPr lang="en-US" dirty="0"/>
          </a:p>
          <a:p>
            <a:r>
              <a:rPr lang="en-US" dirty="0"/>
              <a:t>What is a Git stash?</a:t>
            </a:r>
            <a:endParaRPr lang="en-US" dirty="0"/>
          </a:p>
          <a:p>
            <a:r>
              <a:rPr lang="en-US" dirty="0"/>
              <a:t>A Git stash is a mechanism for temporarily saving changes to a repository without committing them. It allows developers to switch to a different branch or work on a different feature without losing their current work.</a:t>
            </a:r>
            <a:endParaRPr lang="en-US" dirty="0"/>
          </a:p>
          <a:p>
            <a:r>
              <a:rPr lang="en-US" dirty="0"/>
              <a:t>What is a Git tag?</a:t>
            </a:r>
            <a:endParaRPr lang="en-US" dirty="0"/>
          </a:p>
          <a:p>
            <a:r>
              <a:rPr lang="en-US" dirty="0"/>
              <a:t>A Git tag is a label applied to a specific commit in a repository. It is used to mark important points in a project's history, such as release versions or milestones.</a:t>
            </a:r>
            <a:endParaRPr lang="en-US" dirty="0"/>
          </a:p>
          <a:p>
            <a:r>
              <a:rPr lang="en-US" dirty="0"/>
              <a:t>What is the difference between Git and SVN?</a:t>
            </a:r>
            <a:endParaRPr lang="en-US" dirty="0"/>
          </a:p>
          <a:p>
            <a:r>
              <a:rPr lang="en-US" dirty="0"/>
              <a:t>Git is a distributed version control system, while SVN (or Subversion) is a centralized version control system. Git allows developers to work on code simultaneously and keep track of changes locally, while SVN requires a centralized server to store and manage code changes. Additionally, Git is generally considered to be faster and more flexible than SVN.</a:t>
            </a:r>
            <a:endParaRPr 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1"/>
          <a:stretch>
            <a:fillRect/>
          </a:stretch>
        </p:blipFill>
        <p:spPr>
          <a:xfrm>
            <a:off x="984813" y="2160588"/>
            <a:ext cx="7982411" cy="3881437"/>
          </a:xfrm>
        </p:spPr>
      </p:pic>
      <p:pic>
        <p:nvPicPr>
          <p:cNvPr id="5" name="Picture 4"/>
          <p:cNvPicPr>
            <a:picLocks noChangeAspect="1"/>
          </p:cNvPicPr>
          <p:nvPr/>
        </p:nvPicPr>
        <p:blipFill>
          <a:blip r:embed="rId2"/>
          <a:stretch>
            <a:fillRect/>
          </a:stretch>
        </p:blipFill>
        <p:spPr>
          <a:xfrm>
            <a:off x="738294" y="707606"/>
            <a:ext cx="6039693" cy="891926"/>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177977"/>
            <a:ext cx="9941259" cy="449842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2370928"/>
            <a:ext cx="9941259" cy="211251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832899" y="1344357"/>
            <a:ext cx="9941259" cy="4189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645521" y="1131994"/>
            <a:ext cx="6902835" cy="4590386"/>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41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0477" y="1422400"/>
            <a:ext cx="9951041" cy="413512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64375"/>
            <a:ext cx="9941259" cy="4125623"/>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76803"/>
            <a:ext cx="9941259" cy="410076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75798" y="1131994"/>
            <a:ext cx="9702362" cy="4933526"/>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107440"/>
            <a:ext cx="9941259" cy="4836159"/>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066801"/>
            <a:ext cx="9941259" cy="442319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277390"/>
            <a:ext cx="9941259" cy="46052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249680"/>
            <a:ext cx="9941259" cy="425704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076960"/>
            <a:ext cx="9941259" cy="464312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2280"/>
            <a:ext cx="12192000" cy="6858000"/>
          </a:xfrm>
          <a:prstGeom prst="rect">
            <a:avLst/>
          </a:prstGeom>
          <a:solidFill>
            <a:srgbClr val="7E3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8575" cap="sq">
            <a:solidFill>
              <a:srgbClr val="FF36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0479" y="1076960"/>
            <a:ext cx="9959920" cy="46735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3520" y="-121920"/>
            <a:ext cx="11257279" cy="672480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30960"/>
            <a:ext cx="9941259" cy="437896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2280"/>
            <a:ext cx="12192000" cy="6858000"/>
          </a:xfrm>
          <a:prstGeom prst="rect">
            <a:avLst/>
          </a:prstGeom>
          <a:solidFill>
            <a:srgbClr val="64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8575" cap="sq">
            <a:solidFill>
              <a:srgbClr val="FEF49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0479" y="1382323"/>
            <a:ext cx="9959920" cy="410846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64375"/>
            <a:ext cx="9941259" cy="412562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426509"/>
            <a:ext cx="9941259" cy="4001356"/>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1141519"/>
            <a:ext cx="9501843" cy="459038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8" y="1131994"/>
            <a:ext cx="9358406" cy="459038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156693" y="1131994"/>
            <a:ext cx="7880490" cy="4590386"/>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513494"/>
            <a:ext cx="9941259" cy="429802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310640" y="1131994"/>
            <a:ext cx="8693010" cy="4590386"/>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402080" y="1131994"/>
            <a:ext cx="8239558" cy="4590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13360" y="357834"/>
            <a:ext cx="12003086" cy="626648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25745" y="1131994"/>
            <a:ext cx="9969811" cy="4943686"/>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75798" y="913765"/>
            <a:ext cx="10655970" cy="51104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1162474"/>
            <a:ext cx="9678599" cy="4590386"/>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37920" y="576043"/>
            <a:ext cx="7666983" cy="514633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87436" y="1131994"/>
            <a:ext cx="9819005" cy="4590386"/>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75797" y="555107"/>
            <a:ext cx="8430491" cy="5561213"/>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683107" y="1131994"/>
            <a:ext cx="8827663" cy="459038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90625" y="733425"/>
            <a:ext cx="7834721" cy="5110498"/>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153125"/>
            <a:ext cx="9941259" cy="4548124"/>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t="12432" r="1" b="19548"/>
          <a:stretch>
            <a:fillRect/>
          </a:stretch>
        </p:blipFill>
        <p:spPr>
          <a:xfrm>
            <a:off x="568452" y="571500"/>
            <a:ext cx="11055096" cy="5715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284481"/>
            <a:ext cx="12192000" cy="368808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75797" y="1056640"/>
            <a:ext cx="10091771" cy="456184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575628"/>
            <a:ext cx="9941259" cy="370311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t="8946" r="-1" b="21512"/>
          <a:stretch>
            <a:fillRect/>
          </a:stretch>
        </p:blipFill>
        <p:spPr>
          <a:xfrm>
            <a:off x="568452" y="571500"/>
            <a:ext cx="11055096" cy="57150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836586"/>
            <a:ext cx="9941259" cy="318120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066800" y="1131994"/>
            <a:ext cx="9828755" cy="4590386"/>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924560"/>
            <a:ext cx="9941259" cy="484632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7"/>
          <p:cNvGrpSpPr>
            <a:grpSpLocks noGrp="1" noRot="1" noChangeAspect="1" noMove="1" noResize="1" noUngrp="1"/>
          </p:cNvGrpSpPr>
          <p:nvPr/>
        </p:nvGrpSpPr>
        <p:grpSpPr>
          <a:xfrm>
            <a:off x="0" y="-8467"/>
            <a:ext cx="12192000" cy="6866467"/>
            <a:chOff x="0" y="-8467"/>
            <a:chExt cx="12192000" cy="6866467"/>
          </a:xfrm>
        </p:grpSpPr>
        <p:cxnSp>
          <p:nvCxnSpPr>
            <p:cNvPr id="29" name="Straight Connector 28"/>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8"/>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t="1844" r="1" b="7463"/>
          <a:stretch>
            <a:fillRect/>
          </a:stretch>
        </p:blipFill>
        <p:spPr>
          <a:xfrm>
            <a:off x="568452" y="571500"/>
            <a:ext cx="11055096" cy="57150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t="1061" r="1" b="1"/>
          <a:stretch>
            <a:fillRect/>
          </a:stretch>
        </p:blipFill>
        <p:spPr>
          <a:xfrm>
            <a:off x="568452" y="571500"/>
            <a:ext cx="11055096" cy="5715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r="1" b="3374"/>
          <a:stretch>
            <a:fillRect/>
          </a:stretch>
        </p:blipFill>
        <p:spPr>
          <a:xfrm>
            <a:off x="568452" y="571500"/>
            <a:ext cx="11055096" cy="5715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2321222"/>
            <a:ext cx="9941259" cy="2211929"/>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75797" y="1131994"/>
            <a:ext cx="9371499" cy="4590386"/>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605281" y="904240"/>
            <a:ext cx="8269754" cy="520192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0" y="-8467"/>
            <a:ext cx="12192000" cy="6866467"/>
            <a:chOff x="0" y="-8467"/>
            <a:chExt cx="12192000" cy="6866467"/>
          </a:xfrm>
        </p:grpSpPr>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1068405" y="711778"/>
            <a:ext cx="9278892" cy="5294386"/>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99410" y="856648"/>
            <a:ext cx="8730113" cy="4865732"/>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682198"/>
            <a:ext cx="9789950" cy="5506846"/>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1131994"/>
            <a:ext cx="8331399" cy="4590386"/>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366787" y="1131994"/>
            <a:ext cx="9355756" cy="4862404"/>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574391" y="1131994"/>
            <a:ext cx="9045095" cy="4590386"/>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87436" y="1131994"/>
            <a:ext cx="9819005" cy="4590386"/>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45406" y="703845"/>
            <a:ext cx="9124611" cy="50185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052546" y="1131994"/>
            <a:ext cx="8088785" cy="4590386"/>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r="1" b="2920"/>
          <a:stretch>
            <a:fillRect/>
          </a:stretch>
        </p:blipFill>
        <p:spPr>
          <a:xfrm>
            <a:off x="568452" y="571500"/>
            <a:ext cx="11055096" cy="57150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682198"/>
            <a:ext cx="8960325" cy="5040182"/>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405289" y="1131994"/>
            <a:ext cx="8700722" cy="459038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443789" y="1131994"/>
            <a:ext cx="8788632" cy="4590386"/>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087655" y="872453"/>
            <a:ext cx="10160468" cy="5181838"/>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885575" y="1131994"/>
            <a:ext cx="8422726" cy="4590386"/>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0" y="-8467"/>
            <a:ext cx="12192000" cy="6866467"/>
            <a:chOff x="0" y="-8467"/>
            <a:chExt cx="12192000" cy="6866467"/>
          </a:xfrm>
        </p:grpSpPr>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1126309" y="1327096"/>
            <a:ext cx="9941259" cy="4200182"/>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911145"/>
            <a:ext cx="9941259" cy="3032083"/>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61039" y="1131994"/>
            <a:ext cx="9871799" cy="4590386"/>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r="862"/>
          <a:stretch>
            <a:fillRect/>
          </a:stretch>
        </p:blipFill>
        <p:spPr>
          <a:xfrm>
            <a:off x="568452" y="571500"/>
            <a:ext cx="11055096" cy="5715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923859" y="1131994"/>
            <a:ext cx="8346158" cy="4590386"/>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90252" y="1131994"/>
            <a:ext cx="9613373" cy="4590386"/>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955800" y="593522"/>
            <a:ext cx="7942030" cy="549927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2346075"/>
            <a:ext cx="9941259" cy="216222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349685" y="1131994"/>
            <a:ext cx="7494507" cy="4590386"/>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476215"/>
            <a:ext cx="9941259" cy="3901944"/>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940993" y="0"/>
            <a:ext cx="10310014" cy="685800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2321222"/>
            <a:ext cx="9941259" cy="221192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070284" y="1131994"/>
            <a:ext cx="8053309" cy="45903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78676" y="409903"/>
            <a:ext cx="11761076" cy="64480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852849" y="1131994"/>
            <a:ext cx="6488179" cy="45903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p:cNvPicPr>
            <a:picLocks noChangeAspect="1"/>
          </p:cNvPicPr>
          <p:nvPr/>
        </p:nvPicPr>
        <p:blipFill>
          <a:blip r:embed="rId1"/>
          <a:stretch>
            <a:fillRect/>
          </a:stretch>
        </p:blipFill>
        <p:spPr>
          <a:xfrm>
            <a:off x="3124200" y="0"/>
            <a:ext cx="6751320" cy="69024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52400" y="409153"/>
            <a:ext cx="11744960" cy="64488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a:off x="0" y="-8467"/>
            <a:ext cx="12192000" cy="6866467"/>
            <a:chOff x="0" y="-8467"/>
            <a:chExt cx="12192000" cy="6866467"/>
          </a:xfrm>
        </p:grpSpPr>
        <p:cxnSp>
          <p:nvCxnSpPr>
            <p:cNvPr id="13" name="Straight Connector 12"/>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p:cNvSpPr>
            <a:spLocks noGrp="1" noRot="1" noChangeAspect="1" noMove="1" noResize="1" noEditPoints="1" noAdjustHandles="1" noChangeArrowheads="1" noChangeShapeType="1" noTextEdit="1"/>
          </p:cNvSpPr>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4262" y="1869670"/>
            <a:ext cx="4650004" cy="3127127"/>
          </a:xfrm>
          <a:prstGeom prst="rect">
            <a:avLst/>
          </a:prstGeom>
        </p:spPr>
      </p:pic>
      <p:cxnSp>
        <p:nvCxnSpPr>
          <p:cNvPr id="25" name="Straight Connector 24"/>
          <p:cNvCxnSpPr>
            <a:cxnSpLocks noGrp="1" noRot="1" noChangeAspect="1" noMove="1" noResize="1" noEditPoints="1" noAdjustHandles="1" noChangeArrowheads="1" noChangeShapeType="1"/>
          </p:cNvCxnSpPr>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6414367" y="2058314"/>
            <a:ext cx="4650004" cy="27498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529389" y="1131994"/>
            <a:ext cx="9135098" cy="45903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105299" y="1131994"/>
            <a:ext cx="7983279" cy="45903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439261" y="1131994"/>
            <a:ext cx="7315355" cy="45903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684012" y="1131994"/>
            <a:ext cx="6825852" cy="45903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409881" y="1131994"/>
            <a:ext cx="7374114" cy="45903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965200" y="944880"/>
            <a:ext cx="10322560" cy="43891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55600" y="152745"/>
            <a:ext cx="11499206" cy="65630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91440" y="335280"/>
            <a:ext cx="11724639" cy="6522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creenshot, font, number&#10;&#10;Description automatically generated"/>
          <p:cNvPicPr>
            <a:picLocks noChangeAspect="1"/>
          </p:cNvPicPr>
          <p:nvPr/>
        </p:nvPicPr>
        <p:blipFill>
          <a:blip r:embed="rId1"/>
          <a:stretch>
            <a:fillRect/>
          </a:stretch>
        </p:blipFill>
        <p:spPr>
          <a:xfrm>
            <a:off x="3124200" y="447040"/>
            <a:ext cx="6586902" cy="51917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4480" y="185285"/>
            <a:ext cx="11379200" cy="64874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5440" y="247206"/>
            <a:ext cx="11470640" cy="63635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6720" y="447040"/>
            <a:ext cx="11369040" cy="59842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47040" y="629920"/>
            <a:ext cx="11511280" cy="609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65761" y="380574"/>
            <a:ext cx="11592560" cy="609685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33120" y="254000"/>
            <a:ext cx="10464799" cy="6248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35280" y="218627"/>
            <a:ext cx="11490960" cy="642074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452022"/>
            <a:ext cx="11582400" cy="595395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55600" y="85258"/>
            <a:ext cx="11582400" cy="668748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924560"/>
            <a:ext cx="10327619" cy="46837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31694" y="762001"/>
            <a:ext cx="4231343" cy="1141004"/>
          </a:xfrm>
        </p:spPr>
        <p:txBody>
          <a:bodyPr>
            <a:normAutofit/>
          </a:bodyPr>
          <a:lstStyle/>
          <a:p>
            <a:r>
              <a:rPr lang="en-US" dirty="0"/>
              <a:t>SDLC</a:t>
            </a:r>
            <a:endParaRPr lang="en-US" dirty="0"/>
          </a:p>
        </p:txBody>
      </p:sp>
      <p:sp>
        <p:nvSpPr>
          <p:cNvPr id="3" name="Content Placeholder 2"/>
          <p:cNvSpPr>
            <a:spLocks noGrp="1"/>
          </p:cNvSpPr>
          <p:nvPr>
            <p:ph idx="1"/>
          </p:nvPr>
        </p:nvSpPr>
        <p:spPr>
          <a:xfrm>
            <a:off x="7033937" y="2291542"/>
            <a:ext cx="4219148" cy="3810000"/>
          </a:xfrm>
        </p:spPr>
        <p:txBody>
          <a:bodyPr>
            <a:normAutofit lnSpcReduction="10000"/>
          </a:bodyPr>
          <a:lstStyle/>
          <a:p>
            <a:pPr>
              <a:lnSpc>
                <a:spcPct val="110000"/>
              </a:lnSpc>
            </a:pPr>
            <a:r>
              <a:rPr lang="en-US" sz="1500" dirty="0"/>
              <a:t> What is SDLC?</a:t>
            </a:r>
            <a:endParaRPr lang="en-US" sz="1500" dirty="0"/>
          </a:p>
          <a:p>
            <a:pPr>
              <a:lnSpc>
                <a:spcPct val="110000"/>
              </a:lnSpc>
            </a:pPr>
            <a:r>
              <a:rPr lang="en-US" sz="1500"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endParaRPr lang="en-US" sz="1500" dirty="0"/>
          </a:p>
          <a:p>
            <a:pPr>
              <a:lnSpc>
                <a:spcPct val="110000"/>
              </a:lnSpc>
            </a:pPr>
            <a:endParaRPr lang="en-US" sz="1500" dirty="0"/>
          </a:p>
        </p:txBody>
      </p:sp>
      <p:pic>
        <p:nvPicPr>
          <p:cNvPr id="5" name="Picture 4" descr="Rolls of blueprints"/>
          <p:cNvPicPr>
            <a:picLocks noChangeAspect="1"/>
          </p:cNvPicPr>
          <p:nvPr/>
        </p:nvPicPr>
        <p:blipFill rotWithShape="1">
          <a:blip r:embed="rId1"/>
          <a:srcRect l="40667" r="-1" b="-1"/>
          <a:stretch>
            <a:fillRect/>
          </a:stretch>
        </p:blipFill>
        <p:spPr>
          <a:xfrm>
            <a:off x="1847191" y="2083552"/>
            <a:ext cx="2391910" cy="26908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046480"/>
            <a:ext cx="9941259" cy="431925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07440" y="1131994"/>
            <a:ext cx="9261051" cy="459038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625334"/>
            <a:ext cx="9941259" cy="3603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076960"/>
            <a:ext cx="9941259" cy="404024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749600"/>
            <a:ext cx="9941259" cy="335517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683107" y="1131994"/>
            <a:ext cx="8827663" cy="459038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376803"/>
            <a:ext cx="9941259" cy="41007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575628"/>
            <a:ext cx="9941259" cy="370311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985705"/>
            <a:ext cx="9941259" cy="28829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579401" y="1131994"/>
            <a:ext cx="7035074" cy="45903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99361" y="452655"/>
            <a:ext cx="10593278" cy="597300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LINUX</a:t>
            </a:r>
            <a:endParaRPr lang="en-US" dirty="0"/>
          </a:p>
        </p:txBody>
      </p:sp>
      <p:pic>
        <p:nvPicPr>
          <p:cNvPr id="5" name="Content Placeholder 4"/>
          <p:cNvPicPr>
            <a:picLocks noGrp="1" noChangeAspect="1"/>
          </p:cNvPicPr>
          <p:nvPr>
            <p:ph idx="1"/>
          </p:nvPr>
        </p:nvPicPr>
        <p:blipFill>
          <a:blip r:embed="rId1"/>
          <a:stretch>
            <a:fillRect/>
          </a:stretch>
        </p:blipFill>
        <p:spPr>
          <a:xfrm>
            <a:off x="558800" y="1905000"/>
            <a:ext cx="11033760" cy="479044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72160" y="0"/>
            <a:ext cx="10444480"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67360" y="670560"/>
            <a:ext cx="11267440" cy="581151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63600" y="0"/>
            <a:ext cx="10485119"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37307" y="792480"/>
            <a:ext cx="11717385" cy="56794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Linux</a:t>
            </a:r>
            <a:endParaRPr lang="en-US" dirty="0"/>
          </a:p>
        </p:txBody>
      </p:sp>
      <p:pic>
        <p:nvPicPr>
          <p:cNvPr id="5" name="Content Placeholder 4"/>
          <p:cNvPicPr>
            <a:picLocks noGrp="1" noChangeAspect="1"/>
          </p:cNvPicPr>
          <p:nvPr>
            <p:ph idx="1"/>
          </p:nvPr>
        </p:nvPicPr>
        <p:blipFill>
          <a:blip r:embed="rId1"/>
          <a:stretch>
            <a:fillRect/>
          </a:stretch>
        </p:blipFill>
        <p:spPr>
          <a:xfrm>
            <a:off x="0" y="1905000"/>
            <a:ext cx="11998959" cy="4627880"/>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5120" y="0"/>
            <a:ext cx="10942319"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8675" y="619125"/>
            <a:ext cx="10752982" cy="59626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38175" y="409575"/>
            <a:ext cx="11413685" cy="6191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8480" y="47625"/>
            <a:ext cx="10871200" cy="6762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0" i="0" dirty="0">
                <a:solidFill>
                  <a:srgbClr val="374151"/>
                </a:solidFill>
                <a:effectLst/>
                <a:latin typeface="Söhne"/>
              </a:rPr>
              <a:t> The waterfall model follows a linear and sequential approach to software development.</a:t>
            </a:r>
            <a:endParaRPr lang="en-US" b="0" i="0" dirty="0">
              <a:solidFill>
                <a:srgbClr val="374151"/>
              </a:solidFill>
              <a:effectLst/>
              <a:latin typeface="Söhne"/>
            </a:endParaRPr>
          </a:p>
          <a:p>
            <a:pPr>
              <a:buFont typeface="Wingdings" panose="05000000000000000000" pitchFamily="2" charset="2"/>
              <a:buChar char="Ø"/>
            </a:pPr>
            <a:r>
              <a:rPr lang="en-US" b="0" i="0" dirty="0">
                <a:solidFill>
                  <a:srgbClr val="374151"/>
                </a:solidFill>
                <a:effectLst/>
                <a:latin typeface="Söhne"/>
              </a:rPr>
              <a:t> It consists of distinct phases, such as requirements gathering, design, implementation, testing, deployment, and maintenance. </a:t>
            </a:r>
            <a:endParaRPr lang="en-US" b="0" i="0" dirty="0">
              <a:solidFill>
                <a:srgbClr val="374151"/>
              </a:solidFill>
              <a:effectLst/>
              <a:latin typeface="Söhne"/>
            </a:endParaRPr>
          </a:p>
          <a:p>
            <a:pPr>
              <a:buFont typeface="Wingdings" panose="05000000000000000000" pitchFamily="2" charset="2"/>
              <a:buChar char="Ø"/>
            </a:pPr>
            <a:r>
              <a:rPr lang="en-US" b="0" i="0" dirty="0">
                <a:solidFill>
                  <a:srgbClr val="374151"/>
                </a:solidFill>
                <a:effectLst/>
                <a:latin typeface="Söhne"/>
              </a:rPr>
              <a:t>Each phase is completed before moving on to the next, making it a rigid and structured model.</a:t>
            </a:r>
            <a:endParaRPr lang="en-US" b="0" i="0" dirty="0">
              <a:solidFill>
                <a:srgbClr val="374151"/>
              </a:solidFill>
              <a:effectLst/>
              <a:latin typeface="Söhne"/>
            </a:endParaRP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36880" y="266700"/>
            <a:ext cx="11379199" cy="6324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35280" y="323416"/>
            <a:ext cx="10779760" cy="621116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975360" y="32863"/>
            <a:ext cx="9763759" cy="679227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94720" y="955040"/>
            <a:ext cx="11531086" cy="49174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 –li it will display </a:t>
            </a:r>
            <a:r>
              <a:rPr lang="en-US" dirty="0" err="1"/>
              <a:t>inode</a:t>
            </a:r>
            <a:r>
              <a:rPr lang="en-US" dirty="0"/>
              <a:t> number</a:t>
            </a:r>
            <a:endParaRPr lang="en-US" dirty="0"/>
          </a:p>
        </p:txBody>
      </p:sp>
      <p:pic>
        <p:nvPicPr>
          <p:cNvPr id="5" name="Content Placeholder 4"/>
          <p:cNvPicPr>
            <a:picLocks noGrp="1" noChangeAspect="1"/>
          </p:cNvPicPr>
          <p:nvPr>
            <p:ph idx="1"/>
          </p:nvPr>
        </p:nvPicPr>
        <p:blipFill>
          <a:blip r:embed="rId1"/>
          <a:stretch>
            <a:fillRect/>
          </a:stretch>
        </p:blipFill>
        <p:spPr>
          <a:xfrm>
            <a:off x="677863" y="3266161"/>
            <a:ext cx="8596312" cy="1670290"/>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68961" y="462509"/>
            <a:ext cx="10628590" cy="570461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79120" y="576514"/>
            <a:ext cx="9956800" cy="62259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80720" y="8822"/>
            <a:ext cx="10345843" cy="653421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 to change working directory</a:t>
            </a:r>
            <a:endParaRPr lang="en-US" dirty="0"/>
          </a:p>
        </p:txBody>
      </p:sp>
      <p:pic>
        <p:nvPicPr>
          <p:cNvPr id="7" name="Content Placeholder 6"/>
          <p:cNvPicPr>
            <a:picLocks noGrp="1" noChangeAspect="1"/>
          </p:cNvPicPr>
          <p:nvPr>
            <p:ph idx="1"/>
          </p:nvPr>
        </p:nvPicPr>
        <p:blipFill>
          <a:blip r:embed="rId1"/>
          <a:stretch>
            <a:fillRect/>
          </a:stretch>
        </p:blipFill>
        <p:spPr>
          <a:xfrm>
            <a:off x="829029" y="2296160"/>
            <a:ext cx="9821816" cy="430784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48640" y="375318"/>
            <a:ext cx="11165840" cy="61677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18413" y="423443"/>
            <a:ext cx="10555173" cy="601111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6560" y="701040"/>
            <a:ext cx="11084560" cy="598423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28321" y="731520"/>
            <a:ext cx="11135492" cy="54559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61202" y="618490"/>
            <a:ext cx="11069595" cy="592327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75920" y="538480"/>
            <a:ext cx="11470640" cy="60147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504309" y="812800"/>
            <a:ext cx="9183382" cy="531367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86080" y="0"/>
            <a:ext cx="11511280" cy="6858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237572" y="937865"/>
            <a:ext cx="9716856" cy="49822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70560" y="528320"/>
            <a:ext cx="9959973" cy="57912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6577" y="477520"/>
            <a:ext cx="12082961" cy="59842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8352" y="1026160"/>
            <a:ext cx="11210361" cy="5496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374151"/>
                </a:solidFill>
                <a:effectLst/>
                <a:latin typeface="Söhne"/>
              </a:rPr>
              <a:t>Agile or scrum Model:</a:t>
            </a:r>
            <a:endParaRPr lang="en-US" dirty="0"/>
          </a:p>
        </p:txBody>
      </p:sp>
      <p:sp>
        <p:nvSpPr>
          <p:cNvPr id="3" name="Content Placeholder 2"/>
          <p:cNvSpPr>
            <a:spLocks noGrp="1"/>
          </p:cNvSpPr>
          <p:nvPr>
            <p:ph idx="1"/>
          </p:nvPr>
        </p:nvSpPr>
        <p:spPr/>
        <p:txBody>
          <a:bodyPr/>
          <a:lstStyle/>
          <a:p>
            <a:r>
              <a:rPr lang="en-US" b="0" i="0" dirty="0">
                <a:solidFill>
                  <a:srgbClr val="374151"/>
                </a:solidFill>
                <a:effectLst/>
                <a:latin typeface="Söhne"/>
              </a:rPr>
              <a:t>Agile is an iterative and incremental SDLC model that emphasizes flexibility, collaboration, and rapid delivery.</a:t>
            </a:r>
            <a:endParaRPr lang="en-US" b="0" i="0" dirty="0">
              <a:solidFill>
                <a:srgbClr val="374151"/>
              </a:solidFill>
              <a:effectLst/>
              <a:latin typeface="Söhne"/>
            </a:endParaRPr>
          </a:p>
          <a:p>
            <a:r>
              <a:rPr lang="en-US" b="0" i="0" dirty="0">
                <a:solidFill>
                  <a:srgbClr val="374151"/>
                </a:solidFill>
                <a:effectLst/>
                <a:latin typeface="Söhne"/>
              </a:rPr>
              <a:t> It involves breaking the development process into small iterations called sprints, where requirements, development, and testing occur concurrently. </a:t>
            </a:r>
            <a:endParaRPr lang="en-US" b="0" i="0" dirty="0">
              <a:solidFill>
                <a:srgbClr val="374151"/>
              </a:solidFill>
              <a:effectLst/>
              <a:latin typeface="Söhne"/>
            </a:endParaRPr>
          </a:p>
          <a:p>
            <a:r>
              <a:rPr lang="en-US" b="0" i="0" dirty="0">
                <a:solidFill>
                  <a:srgbClr val="374151"/>
                </a:solidFill>
                <a:effectLst/>
                <a:latin typeface="Söhne"/>
              </a:rPr>
              <a:t>Agile methods, such as Scrum and Kanban, promote adaptive planning and regular customer feedback.</a:t>
            </a:r>
            <a:endParaRPr lang="en-US" b="0" i="0" dirty="0">
              <a:solidFill>
                <a:srgbClr val="374151"/>
              </a:solidFill>
              <a:effectLst/>
              <a:latin typeface="Söhne"/>
            </a:endParaRP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87680" y="822960"/>
            <a:ext cx="10495279" cy="52730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675783" y="1371600"/>
            <a:ext cx="8840434" cy="14427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99361" y="747338"/>
            <a:ext cx="10593278" cy="587698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50240" y="842624"/>
            <a:ext cx="10783174" cy="512129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89808" y="599440"/>
            <a:ext cx="10812384" cy="5588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70940" y="2738341"/>
            <a:ext cx="9450119" cy="138131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85018" y="730250"/>
            <a:ext cx="11021963" cy="564896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66800" y="1016000"/>
            <a:ext cx="11648684" cy="50596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11760"/>
            <a:ext cx="9895840" cy="511358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Code Management Tools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46992" y="432969"/>
            <a:ext cx="10498015" cy="59920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SCM Tools</a:t>
            </a:r>
            <a:endParaRPr lang="en-US" dirty="0"/>
          </a:p>
        </p:txBody>
      </p:sp>
      <p:sp>
        <p:nvSpPr>
          <p:cNvPr id="3" name="Content Placeholder 2"/>
          <p:cNvSpPr>
            <a:spLocks noGrp="1"/>
          </p:cNvSpPr>
          <p:nvPr>
            <p:ph sz="half" idx="1"/>
          </p:nvPr>
        </p:nvSpPr>
        <p:spPr/>
        <p:txBody>
          <a:bodyPr/>
          <a:lstStyle/>
          <a:p>
            <a:r>
              <a:rPr lang="en-US" dirty="0"/>
              <a:t>Git and </a:t>
            </a:r>
            <a:r>
              <a:rPr lang="en-US" dirty="0" err="1"/>
              <a:t>Github</a:t>
            </a:r>
            <a:endParaRPr lang="en-US" dirty="0"/>
          </a:p>
          <a:p>
            <a:r>
              <a:rPr lang="en-US" dirty="0"/>
              <a:t>Gitlab</a:t>
            </a:r>
            <a:endParaRPr lang="en-US" dirty="0"/>
          </a:p>
          <a:p>
            <a:r>
              <a:rPr lang="en-US" dirty="0"/>
              <a:t>SVN</a:t>
            </a:r>
            <a:endParaRPr lang="en-US" dirty="0"/>
          </a:p>
          <a:p>
            <a:r>
              <a:rPr lang="en-US" dirty="0"/>
              <a:t>Bitbucket </a:t>
            </a:r>
            <a:r>
              <a:rPr lang="en-US" dirty="0" err="1"/>
              <a:t>etc</a:t>
            </a:r>
            <a:r>
              <a:rPr lang="en-US" dirty="0"/>
              <a:t>…</a:t>
            </a:r>
            <a:endParaRPr lang="en-US" dirty="0"/>
          </a:p>
        </p:txBody>
      </p:sp>
      <p:sp>
        <p:nvSpPr>
          <p:cNvPr id="4" name="Content Placeholder 3"/>
          <p:cNvSpPr>
            <a:spLocks noGrp="1"/>
          </p:cNvSpPr>
          <p:nvPr>
            <p:ph sz="half" idx="2"/>
          </p:nvPr>
        </p:nvSpPr>
        <p:spPr/>
        <p:txBody>
          <a:bodyPr/>
          <a:lstStyle/>
          <a:p>
            <a:r>
              <a:rPr lang="en-US" dirty="0"/>
              <a:t>Most of the companies are using Git and </a:t>
            </a:r>
            <a:r>
              <a:rPr lang="en-US" dirty="0" err="1"/>
              <a:t>Github</a:t>
            </a:r>
            <a:r>
              <a:rPr lang="en-US" dirty="0"/>
              <a:t>.</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Git and GitHub</a:t>
            </a:r>
            <a:br>
              <a:rPr lang="en-US" dirty="0"/>
            </a:br>
            <a:r>
              <a:rPr lang="en-US" dirty="0" err="1"/>
              <a:t>PreRequisites</a:t>
            </a:r>
            <a:r>
              <a:rPr lang="en-US" dirty="0"/>
              <a:t> (</a:t>
            </a:r>
            <a:r>
              <a:rPr lang="en-US" dirty="0" err="1"/>
              <a:t>github</a:t>
            </a:r>
            <a:r>
              <a:rPr lang="en-US" dirty="0"/>
              <a:t> </a:t>
            </a:r>
            <a:r>
              <a:rPr lang="en-US" dirty="0" err="1"/>
              <a:t>userid</a:t>
            </a:r>
            <a:r>
              <a:rPr lang="en-US" dirty="0"/>
              <a:t> and </a:t>
            </a:r>
            <a:r>
              <a:rPr lang="en-US" dirty="0" err="1"/>
              <a:t>gitbash</a:t>
            </a:r>
            <a:r>
              <a:rPr lang="en-US" dirty="0"/>
              <a:t>)</a:t>
            </a:r>
            <a:br>
              <a:rPr lang="en-US" dirty="0"/>
            </a:br>
            <a:endParaRPr lang="en-US" dirty="0"/>
          </a:p>
        </p:txBody>
      </p:sp>
      <p:sp>
        <p:nvSpPr>
          <p:cNvPr id="3" name="Content Placeholder 2"/>
          <p:cNvSpPr>
            <a:spLocks noGrp="1"/>
          </p:cNvSpPr>
          <p:nvPr>
            <p:ph idx="1"/>
          </p:nvPr>
        </p:nvSpPr>
        <p:spPr>
          <a:xfrm>
            <a:off x="677334" y="1571625"/>
            <a:ext cx="9990666" cy="5286375"/>
          </a:xfrm>
        </p:spPr>
        <p:txBody>
          <a:bodyPr>
            <a:normAutofit fontScale="92500" lnSpcReduction="10000"/>
          </a:bodyPr>
          <a:lstStyle/>
          <a:p>
            <a:pPr marL="342900" marR="0" lvl="0" indent="-342900">
              <a:lnSpc>
                <a:spcPct val="107000"/>
              </a:lnSpc>
              <a:spcBef>
                <a:spcPts val="0"/>
              </a:spcBef>
              <a:spcAft>
                <a:spcPts val="0"/>
              </a:spcAft>
              <a:tabLst>
                <a:tab pos="457200" algn="l"/>
              </a:tabLst>
            </a:pPr>
            <a:endParaRPr lang="en-US" sz="1800" kern="0" dirty="0">
              <a:solidFill>
                <a:srgbClr val="000000"/>
              </a:solidFill>
              <a:effectLst/>
              <a:latin typeface="-apple-system"/>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Open your web browser and go to the GitHub website: </a:t>
            </a:r>
            <a:r>
              <a:rPr lang="en-US" sz="1800" u="sng" kern="0" dirty="0">
                <a:solidFill>
                  <a:srgbClr val="0000FF"/>
                </a:solidFill>
                <a:effectLst/>
                <a:latin typeface="-apple-system"/>
                <a:ea typeface="Times New Roman" panose="02020603050405020304" pitchFamily="18" charset="0"/>
                <a:cs typeface="Times New Roman" panose="02020603050405020304" pitchFamily="18" charset="0"/>
                <a:hlinkClick r:id="rId1"/>
              </a:rPr>
              <a:t>https://github.com</a:t>
            </a: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 the GitHub homepage, click on the "Sign up" button located in the upper-right corner.</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You will be presented with two options: "Sign up for GitHub" or "Sign up with Google." Choose the option that suits you best.</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for GitHub," you will be prompted to enter your desired username, email address, and password. Choose a username that is unique and reflects your identity or the purpose of your account.</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GitHub will use the associated email address for your account.</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GitHub may ask you to verify your email address. Check your email inbox for a verification message from GitHub and follow the instructions provided to verify your email.</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GitHub offers both free and paid plans, depending on your needs. Choose the plan that suits you best and click on the "Continue" button.</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Next, GitHub will ask you a few optional questions about your experience with programming and your intended use of GitHub. You can choose to answer these questions or skip them by clicking on the "Skip this step" link at the bottom of the page.</a:t>
            </a:r>
            <a:endParaRPr lang="en-US" sz="1800" kern="100" dirty="0">
              <a:effectLst/>
              <a:latin typeface="Calibri" panose="020F0502020204030204" charset="0"/>
              <a:ea typeface="Calibri" panose="020F050202020403020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Congratulations! You have successfully created your GitHub user ID. You can now explore GitHub, create repositories, contribute to projects, and collaborate with other developers.</a:t>
            </a:r>
            <a:endParaRPr lang="en-US" sz="1800" kern="100" dirty="0">
              <a:effectLst/>
              <a:latin typeface="Calibri" panose="020F0502020204030204" charset="0"/>
              <a:ea typeface="Calibri" panose="020F0502020204030204" charset="0"/>
              <a:cs typeface="Times New Roman" panose="02020603050405020304" pitchFamily="18" charset="0"/>
            </a:endParaRPr>
          </a:p>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453775" y="1131994"/>
            <a:ext cx="7286327" cy="459038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in git</a:t>
            </a:r>
            <a:endParaRPr lang="en-US" dirty="0"/>
          </a:p>
        </p:txBody>
      </p:sp>
      <p:pic>
        <p:nvPicPr>
          <p:cNvPr id="4" name="Picture 3"/>
          <p:cNvPicPr>
            <a:picLocks noChangeAspect="1"/>
          </p:cNvPicPr>
          <p:nvPr/>
        </p:nvPicPr>
        <p:blipFill>
          <a:blip r:embed="rId1"/>
          <a:stretch>
            <a:fillRect/>
          </a:stretch>
        </p:blipFill>
        <p:spPr>
          <a:xfrm>
            <a:off x="677335" y="1625600"/>
            <a:ext cx="9208346" cy="4837536"/>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25746" y="863600"/>
            <a:ext cx="10168974" cy="551434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1026160"/>
            <a:ext cx="9941259" cy="474472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26309" y="873760"/>
            <a:ext cx="9941259" cy="454167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107441" y="670560"/>
            <a:ext cx="10078720" cy="5051820"/>
          </a:xfrm>
          <a:prstGeom prst="rect">
            <a:avLst/>
          </a:prstGeom>
        </p:spPr>
      </p:pic>
      <p:pic>
        <p:nvPicPr>
          <p:cNvPr id="5" name="Picture 4"/>
          <p:cNvPicPr>
            <a:picLocks noChangeAspect="1"/>
          </p:cNvPicPr>
          <p:nvPr/>
        </p:nvPicPr>
        <p:blipFill>
          <a:blip r:embed="rId2"/>
          <a:stretch>
            <a:fillRect/>
          </a:stretch>
        </p:blipFill>
        <p:spPr>
          <a:xfrm>
            <a:off x="1391920" y="5730847"/>
            <a:ext cx="9543906" cy="533399"/>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216957" y="782320"/>
            <a:ext cx="8255265" cy="541528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0" y="-8467"/>
            <a:ext cx="12192000" cy="6866467"/>
            <a:chOff x="0" y="-8467"/>
            <a:chExt cx="12192000" cy="6866467"/>
          </a:xfrm>
        </p:grpSpPr>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717674" y="843280"/>
            <a:ext cx="10570085" cy="524256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6153</Words>
  <Application>WPS Presentation</Application>
  <PresentationFormat>Widescreen</PresentationFormat>
  <Paragraphs>94</Paragraphs>
  <Slides>177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177</vt:i4>
      </vt:variant>
    </vt:vector>
  </HeadingPairs>
  <TitlesOfParts>
    <vt:vector size="191" baseType="lpstr">
      <vt:lpstr>Arial</vt:lpstr>
      <vt:lpstr>SimSun</vt:lpstr>
      <vt:lpstr>Wingdings</vt:lpstr>
      <vt:lpstr>Wingdings 3</vt:lpstr>
      <vt:lpstr>Arial</vt:lpstr>
      <vt:lpstr>Söhne</vt:lpstr>
      <vt:lpstr>Segoe Print</vt:lpstr>
      <vt:lpstr>Trebuchet MS</vt:lpstr>
      <vt:lpstr>Microsoft YaHei</vt:lpstr>
      <vt:lpstr>Arial Unicode MS</vt:lpstr>
      <vt:lpstr>Calibri</vt:lpstr>
      <vt:lpstr>-apple-system</vt:lpstr>
      <vt:lpstr>Times New Roman</vt:lpstr>
      <vt:lpstr>Facet</vt:lpstr>
      <vt:lpstr>Course Details</vt:lpstr>
      <vt:lpstr>PowerPoint 演示文稿</vt:lpstr>
      <vt:lpstr>PowerPoint 演示文稿</vt:lpstr>
      <vt:lpstr>SDLC</vt:lpstr>
      <vt:lpstr>PowerPoint 演示文稿</vt:lpstr>
      <vt:lpstr>Waterfall model</vt:lpstr>
      <vt:lpstr>PowerPoint 演示文稿</vt:lpstr>
      <vt:lpstr>Agile or scrum Model:</vt:lpstr>
      <vt:lpstr>PowerPoint 演示文稿</vt:lpstr>
      <vt:lpstr>Kanban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vt:lpstr>
      <vt:lpstr>PowerPoint 演示文稿</vt:lpstr>
      <vt:lpstr>PowerPoint 演示文稿</vt:lpstr>
      <vt:lpstr>PowerPoint 演示文稿</vt:lpstr>
      <vt:lpstr>PowerPoint 演示文稿</vt:lpstr>
      <vt:lpstr>Linux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ls –li it will display inode number</vt:lpstr>
      <vt:lpstr>PowerPoint 演示文稿</vt:lpstr>
      <vt:lpstr>PowerPoint 演示文稿</vt:lpstr>
      <vt:lpstr>PowerPoint 演示文稿</vt:lpstr>
      <vt:lpstr>Cd: to change working directory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Source Code Management Tools</vt:lpstr>
      <vt:lpstr>Popular SCM Tools</vt:lpstr>
      <vt:lpstr>Git and GitHub PreRequisites (github userid and gitbash) </vt:lpstr>
      <vt:lpstr>PowerPoint 演示文稿</vt:lpstr>
      <vt:lpstr>stages in git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Git and GitHub commands</vt:lpstr>
      <vt:lpstr>Git and GitHub commands</vt:lpstr>
      <vt:lpstr>Git and GitHub Commands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Details</dc:title>
  <dc:creator>Bussa Ramanjaneyulu</dc:creator>
  <cp:lastModifiedBy>ganesh kumar</cp:lastModifiedBy>
  <cp:revision>23</cp:revision>
  <dcterms:created xsi:type="dcterms:W3CDTF">2023-06-08T00:04:00Z</dcterms:created>
  <dcterms:modified xsi:type="dcterms:W3CDTF">2024-08-21T17:06:34Z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A649CDF4AECA4CB8A5DD657A3737822D_12</vt:lpwstr>
  </property>
  <property fmtid="{D5CDD505-2E9C-101B-9397-08002B2CF9AE}" pid="3" name="KSOProductBuildVer">
    <vt:lpwstr>1033-12.2.0.16909</vt:lpwstr>
  </property>
</Properties>
</file>